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ambay" panose="020B060402020202020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Maven Pro" panose="020B0604020202020204" charset="0"/>
      <p:regular r:id="rId34"/>
      <p:bold r:id="rId35"/>
    </p:embeddedFont>
    <p:embeddedFont>
      <p:font typeface="Alata" panose="020B0604020202020204" charset="0"/>
      <p:regular r:id="rId36"/>
    </p:embeddedFont>
    <p:embeddedFont>
      <p:font typeface="Assistant" panose="020B0604020202020204" charset="-79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jLsfDDTcVRGFDMsGbKBQdRhrB2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14EB28-048A-4880-9005-CFD271365437}">
  <a:tblStyle styleId="{8F14EB28-048A-4880-9005-CFD2713654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0BA801-82AB-42C3-B63B-D70211C262FB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a4e8897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2aa4e8897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4e88975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aa4e88975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a4e8897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aa4e88975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a4e88975d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2aa4e88975d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a4e88975d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a4e88975d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a4e88975d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a4e88975d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a4e88975d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a4e88975d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a4e88975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a4e88975d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a4e88975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a4e88975d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a4e88975d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a4e88975d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a4e88975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a4e88975d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8"/>
          <p:cNvSpPr/>
          <p:nvPr/>
        </p:nvSpPr>
        <p:spPr>
          <a:xfrm>
            <a:off x="0" y="630000"/>
            <a:ext cx="9144000" cy="38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8"/>
          <p:cNvSpPr txBox="1">
            <a:spLocks noGrp="1"/>
          </p:cNvSpPr>
          <p:nvPr>
            <p:ph type="ctrTitle"/>
          </p:nvPr>
        </p:nvSpPr>
        <p:spPr>
          <a:xfrm>
            <a:off x="720000" y="1392513"/>
            <a:ext cx="4318200" cy="18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subTitle" idx="1"/>
          </p:nvPr>
        </p:nvSpPr>
        <p:spPr>
          <a:xfrm>
            <a:off x="720000" y="3591301"/>
            <a:ext cx="431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8"/>
          <p:cNvSpPr>
            <a:spLocks noGrp="1"/>
          </p:cNvSpPr>
          <p:nvPr>
            <p:ph type="pic" idx="2"/>
          </p:nvPr>
        </p:nvSpPr>
        <p:spPr>
          <a:xfrm>
            <a:off x="5372950" y="627150"/>
            <a:ext cx="3771000" cy="388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7"/>
          <p:cNvSpPr/>
          <p:nvPr/>
        </p:nvSpPr>
        <p:spPr>
          <a:xfrm>
            <a:off x="499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>
            <a:off x="904850" y="3047400"/>
            <a:ext cx="31317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⬩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28"/>
          <p:cNvSpPr/>
          <p:nvPr/>
        </p:nvSpPr>
        <p:spPr>
          <a:xfrm>
            <a:off x="8203050" y="4606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8"/>
          <p:cNvSpPr txBox="1">
            <a:spLocks noGrp="1"/>
          </p:cNvSpPr>
          <p:nvPr>
            <p:ph type="subTitle" idx="2"/>
          </p:nvPr>
        </p:nvSpPr>
        <p:spPr>
          <a:xfrm>
            <a:off x="904861" y="2564400"/>
            <a:ext cx="31317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aven Pro"/>
              <a:buNone/>
              <a:defRPr sz="2200">
                <a:latin typeface="Maven Pro"/>
                <a:ea typeface="Maven Pro"/>
                <a:cs typeface="Maven Pro"/>
                <a:sym typeface="Maven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3"/>
          </p:nvPr>
        </p:nvSpPr>
        <p:spPr>
          <a:xfrm>
            <a:off x="4697199" y="3047400"/>
            <a:ext cx="31317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⬩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subTitle" idx="4"/>
          </p:nvPr>
        </p:nvSpPr>
        <p:spPr>
          <a:xfrm>
            <a:off x="4697208" y="2564400"/>
            <a:ext cx="31317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aven Pro"/>
              <a:buNone/>
              <a:defRPr sz="2200">
                <a:latin typeface="Maven Pro"/>
                <a:ea typeface="Maven Pro"/>
                <a:cs typeface="Maven Pro"/>
                <a:sym typeface="Maven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9"/>
          <p:cNvSpPr txBox="1">
            <a:spLocks noGrp="1"/>
          </p:cNvSpPr>
          <p:nvPr>
            <p:ph type="subTitle" idx="1"/>
          </p:nvPr>
        </p:nvSpPr>
        <p:spPr>
          <a:xfrm>
            <a:off x="953950" y="3426450"/>
            <a:ext cx="2280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subTitle" idx="2"/>
          </p:nvPr>
        </p:nvSpPr>
        <p:spPr>
          <a:xfrm>
            <a:off x="3431861" y="3426450"/>
            <a:ext cx="2280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ubTitle" idx="3"/>
          </p:nvPr>
        </p:nvSpPr>
        <p:spPr>
          <a:xfrm>
            <a:off x="5909706" y="3426450"/>
            <a:ext cx="2280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sz="22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subTitle" idx="4"/>
          </p:nvPr>
        </p:nvSpPr>
        <p:spPr>
          <a:xfrm>
            <a:off x="954007" y="3769550"/>
            <a:ext cx="2280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subTitle" idx="5"/>
          </p:nvPr>
        </p:nvSpPr>
        <p:spPr>
          <a:xfrm>
            <a:off x="3431829" y="3769550"/>
            <a:ext cx="2280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subTitle" idx="6"/>
          </p:nvPr>
        </p:nvSpPr>
        <p:spPr>
          <a:xfrm>
            <a:off x="5909707" y="3769550"/>
            <a:ext cx="2280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title"/>
          </p:nvPr>
        </p:nvSpPr>
        <p:spPr>
          <a:xfrm>
            <a:off x="1448875" y="2188238"/>
            <a:ext cx="1290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title" idx="7"/>
          </p:nvPr>
        </p:nvSpPr>
        <p:spPr>
          <a:xfrm>
            <a:off x="3926700" y="2188238"/>
            <a:ext cx="1290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title" idx="8"/>
          </p:nvPr>
        </p:nvSpPr>
        <p:spPr>
          <a:xfrm>
            <a:off x="6404525" y="2188238"/>
            <a:ext cx="1290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title" idx="9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/>
          <p:nvPr/>
        </p:nvSpPr>
        <p:spPr>
          <a:xfrm>
            <a:off x="499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1"/>
          <p:cNvSpPr/>
          <p:nvPr/>
        </p:nvSpPr>
        <p:spPr>
          <a:xfrm>
            <a:off x="8203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2"/>
          <p:cNvSpPr/>
          <p:nvPr/>
        </p:nvSpPr>
        <p:spPr>
          <a:xfrm>
            <a:off x="499050" y="4606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/>
          <p:nvPr/>
        </p:nvSpPr>
        <p:spPr>
          <a:xfrm>
            <a:off x="0" y="630000"/>
            <a:ext cx="9144000" cy="38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9"/>
          <p:cNvSpPr txBox="1">
            <a:spLocks noGrp="1"/>
          </p:cNvSpPr>
          <p:nvPr>
            <p:ph type="title"/>
          </p:nvPr>
        </p:nvSpPr>
        <p:spPr>
          <a:xfrm>
            <a:off x="720000" y="2125525"/>
            <a:ext cx="40626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title" idx="2"/>
          </p:nvPr>
        </p:nvSpPr>
        <p:spPr>
          <a:xfrm>
            <a:off x="720000" y="989665"/>
            <a:ext cx="10569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720000" y="3440425"/>
            <a:ext cx="25014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>
            <a:spLocks noGrp="1"/>
          </p:cNvSpPr>
          <p:nvPr>
            <p:ph type="pic" idx="3"/>
          </p:nvPr>
        </p:nvSpPr>
        <p:spPr>
          <a:xfrm>
            <a:off x="5381400" y="627150"/>
            <a:ext cx="3762600" cy="388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0"/>
          <p:cNvSpPr/>
          <p:nvPr/>
        </p:nvSpPr>
        <p:spPr>
          <a:xfrm>
            <a:off x="8203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4841170" y="3230763"/>
            <a:ext cx="34425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ubTitle" idx="2"/>
          </p:nvPr>
        </p:nvSpPr>
        <p:spPr>
          <a:xfrm>
            <a:off x="860325" y="3230763"/>
            <a:ext cx="34419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ubTitle" idx="3"/>
          </p:nvPr>
        </p:nvSpPr>
        <p:spPr>
          <a:xfrm>
            <a:off x="860325" y="2745300"/>
            <a:ext cx="34419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ubTitle" idx="4"/>
          </p:nvPr>
        </p:nvSpPr>
        <p:spPr>
          <a:xfrm>
            <a:off x="4841536" y="2745300"/>
            <a:ext cx="34419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0000" y="1840350"/>
            <a:ext cx="3203400" cy="2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⬩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720000" y="519654"/>
            <a:ext cx="32034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>
            <a:spLocks noGrp="1"/>
          </p:cNvSpPr>
          <p:nvPr>
            <p:ph type="pic" idx="2"/>
          </p:nvPr>
        </p:nvSpPr>
        <p:spPr>
          <a:xfrm>
            <a:off x="5381400" y="315550"/>
            <a:ext cx="3762600" cy="4512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720000" y="51805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ubTitle" idx="1"/>
          </p:nvPr>
        </p:nvSpPr>
        <p:spPr>
          <a:xfrm>
            <a:off x="1116125" y="3217873"/>
            <a:ext cx="20181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ubTitle" idx="2"/>
          </p:nvPr>
        </p:nvSpPr>
        <p:spPr>
          <a:xfrm>
            <a:off x="3562974" y="3217873"/>
            <a:ext cx="20181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ubTitle" idx="3"/>
          </p:nvPr>
        </p:nvSpPr>
        <p:spPr>
          <a:xfrm>
            <a:off x="6009822" y="3217873"/>
            <a:ext cx="20181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4"/>
          </p:nvPr>
        </p:nvSpPr>
        <p:spPr>
          <a:xfrm>
            <a:off x="1116125" y="2668284"/>
            <a:ext cx="201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ubTitle" idx="5"/>
          </p:nvPr>
        </p:nvSpPr>
        <p:spPr>
          <a:xfrm>
            <a:off x="3562974" y="2668284"/>
            <a:ext cx="201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ubTitle" idx="6"/>
          </p:nvPr>
        </p:nvSpPr>
        <p:spPr>
          <a:xfrm>
            <a:off x="6009822" y="2668284"/>
            <a:ext cx="201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1" name="Google Shape;41;p22"/>
          <p:cNvSpPr/>
          <p:nvPr/>
        </p:nvSpPr>
        <p:spPr>
          <a:xfrm>
            <a:off x="8203050" y="4606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3"/>
          <p:cNvSpPr txBox="1">
            <a:spLocks noGrp="1"/>
          </p:cNvSpPr>
          <p:nvPr>
            <p:ph type="subTitle" idx="1"/>
          </p:nvPr>
        </p:nvSpPr>
        <p:spPr>
          <a:xfrm>
            <a:off x="2035350" y="1760462"/>
            <a:ext cx="22488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subTitle" idx="2"/>
          </p:nvPr>
        </p:nvSpPr>
        <p:spPr>
          <a:xfrm>
            <a:off x="2035350" y="3182437"/>
            <a:ext cx="22488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ubTitle" idx="3"/>
          </p:nvPr>
        </p:nvSpPr>
        <p:spPr>
          <a:xfrm>
            <a:off x="5754475" y="1760462"/>
            <a:ext cx="22488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subTitle" idx="4"/>
          </p:nvPr>
        </p:nvSpPr>
        <p:spPr>
          <a:xfrm>
            <a:off x="5754475" y="3182437"/>
            <a:ext cx="22488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title"/>
          </p:nvPr>
        </p:nvSpPr>
        <p:spPr>
          <a:xfrm>
            <a:off x="720000" y="5226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ubTitle" idx="5"/>
          </p:nvPr>
        </p:nvSpPr>
        <p:spPr>
          <a:xfrm>
            <a:off x="2035350" y="2167021"/>
            <a:ext cx="2248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subTitle" idx="6"/>
          </p:nvPr>
        </p:nvSpPr>
        <p:spPr>
          <a:xfrm>
            <a:off x="5754474" y="2167021"/>
            <a:ext cx="2248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subTitle" idx="7"/>
          </p:nvPr>
        </p:nvSpPr>
        <p:spPr>
          <a:xfrm>
            <a:off x="2035350" y="3589139"/>
            <a:ext cx="2248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ubTitle" idx="8"/>
          </p:nvPr>
        </p:nvSpPr>
        <p:spPr>
          <a:xfrm>
            <a:off x="5754474" y="3589139"/>
            <a:ext cx="2248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/>
          <p:nvPr/>
        </p:nvSpPr>
        <p:spPr>
          <a:xfrm>
            <a:off x="499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3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/>
          <p:nvPr/>
        </p:nvSpPr>
        <p:spPr>
          <a:xfrm>
            <a:off x="0" y="630000"/>
            <a:ext cx="9144000" cy="38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4"/>
          <p:cNvSpPr txBox="1">
            <a:spLocks noGrp="1"/>
          </p:cNvSpPr>
          <p:nvPr>
            <p:ph type="title"/>
          </p:nvPr>
        </p:nvSpPr>
        <p:spPr>
          <a:xfrm>
            <a:off x="720000" y="1219100"/>
            <a:ext cx="4086900" cy="1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ubTitle" idx="1"/>
          </p:nvPr>
        </p:nvSpPr>
        <p:spPr>
          <a:xfrm>
            <a:off x="720000" y="2990600"/>
            <a:ext cx="40869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>
            <a:spLocks noGrp="1"/>
          </p:cNvSpPr>
          <p:nvPr>
            <p:ph type="pic" idx="2"/>
          </p:nvPr>
        </p:nvSpPr>
        <p:spPr>
          <a:xfrm>
            <a:off x="5238175" y="630000"/>
            <a:ext cx="3905700" cy="388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5"/>
          <p:cNvSpPr/>
          <p:nvPr/>
        </p:nvSpPr>
        <p:spPr>
          <a:xfrm>
            <a:off x="8203050" y="946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/>
          <p:nvPr/>
        </p:nvSpPr>
        <p:spPr>
          <a:xfrm>
            <a:off x="0" y="315550"/>
            <a:ext cx="9144000" cy="45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"/>
          <p:cNvSpPr/>
          <p:nvPr/>
        </p:nvSpPr>
        <p:spPr>
          <a:xfrm>
            <a:off x="8203050" y="4606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"/>
              <a:buNone/>
              <a:defRPr sz="3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674" r="12557"/>
          <a:stretch/>
        </p:blipFill>
        <p:spPr>
          <a:xfrm>
            <a:off x="5372950" y="627150"/>
            <a:ext cx="3770998" cy="38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/>
          <p:nvPr/>
        </p:nvSpPr>
        <p:spPr>
          <a:xfrm>
            <a:off x="414350" y="999250"/>
            <a:ext cx="858375" cy="7580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ssistant"/>
              </a:rPr>
              <a:t>“</a:t>
            </a:r>
          </a:p>
        </p:txBody>
      </p:sp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720000" y="2171619"/>
            <a:ext cx="38520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 err="1"/>
              <a:t>Auto</a:t>
            </a:r>
            <a:r>
              <a:rPr lang="en-US" b="1" dirty="0" err="1">
                <a:solidFill>
                  <a:schemeClr val="lt1"/>
                </a:solidFill>
              </a:rPr>
              <a:t>Connect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xfrm>
            <a:off x="720000" y="3591301"/>
            <a:ext cx="4318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rgbClr val="7F7F7F"/>
                </a:solidFill>
              </a:rPr>
              <a:t>"Driving Your Dreams, One Click at a Time"</a:t>
            </a:r>
            <a:endParaRPr b="1">
              <a:solidFill>
                <a:srgbClr val="7F7F7F"/>
              </a:solidFill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5143425" y="409075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"/>
          <p:cNvCxnSpPr/>
          <p:nvPr/>
        </p:nvCxnSpPr>
        <p:spPr>
          <a:xfrm>
            <a:off x="808025" y="3479401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720000" y="2649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>
                <a:solidFill>
                  <a:schemeClr val="lt1"/>
                </a:solidFill>
              </a:rPr>
              <a:t>SYSTEM </a:t>
            </a:r>
            <a:r>
              <a:rPr lang="en-US">
                <a:solidFill>
                  <a:schemeClr val="dk1"/>
                </a:solidFill>
              </a:rPr>
              <a:t>DIAGRAM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5337" y="1039091"/>
            <a:ext cx="5493324" cy="35952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11"/>
          <p:cNvCxnSpPr/>
          <p:nvPr/>
        </p:nvCxnSpPr>
        <p:spPr>
          <a:xfrm>
            <a:off x="4146972" y="918834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a4e88975d_1_0"/>
          <p:cNvSpPr txBox="1">
            <a:spLocks noGrp="1"/>
          </p:cNvSpPr>
          <p:nvPr>
            <p:ph type="title"/>
          </p:nvPr>
        </p:nvSpPr>
        <p:spPr>
          <a:xfrm>
            <a:off x="720000" y="2649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>
                <a:solidFill>
                  <a:schemeClr val="lt1"/>
                </a:solidFill>
              </a:rPr>
              <a:t>ERD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6" name="Google Shape;196;g2aa4e88975d_1_0"/>
          <p:cNvCxnSpPr/>
          <p:nvPr/>
        </p:nvCxnSpPr>
        <p:spPr>
          <a:xfrm>
            <a:off x="4146972" y="918834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7" name="Google Shape;197;g2aa4e88975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50" y="837625"/>
            <a:ext cx="8743501" cy="435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a4e88975d_1_7"/>
          <p:cNvSpPr txBox="1">
            <a:spLocks noGrp="1"/>
          </p:cNvSpPr>
          <p:nvPr>
            <p:ph type="title"/>
          </p:nvPr>
        </p:nvSpPr>
        <p:spPr>
          <a:xfrm>
            <a:off x="720000" y="2649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>
                <a:solidFill>
                  <a:schemeClr val="lt1"/>
                </a:solidFill>
              </a:rPr>
              <a:t>Use Case Diagram </a:t>
            </a:r>
            <a:r>
              <a:rPr lang="en-US"/>
              <a:t>(User)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3" name="Google Shape;203;g2aa4e88975d_1_7"/>
          <p:cNvCxnSpPr/>
          <p:nvPr/>
        </p:nvCxnSpPr>
        <p:spPr>
          <a:xfrm>
            <a:off x="4146972" y="918834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4" name="Google Shape;204;g2aa4e88975d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425" y="837625"/>
            <a:ext cx="6871300" cy="40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a4e88975d_1_14"/>
          <p:cNvSpPr txBox="1">
            <a:spLocks noGrp="1"/>
          </p:cNvSpPr>
          <p:nvPr>
            <p:ph type="title"/>
          </p:nvPr>
        </p:nvSpPr>
        <p:spPr>
          <a:xfrm>
            <a:off x="720000" y="2649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>
                <a:solidFill>
                  <a:schemeClr val="lt1"/>
                </a:solidFill>
              </a:rPr>
              <a:t>Use Case Diagram </a:t>
            </a:r>
            <a:r>
              <a:rPr lang="en-US"/>
              <a:t>(Mechanic)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0" name="Google Shape;210;g2aa4e88975d_1_14"/>
          <p:cNvCxnSpPr/>
          <p:nvPr/>
        </p:nvCxnSpPr>
        <p:spPr>
          <a:xfrm>
            <a:off x="4146972" y="918834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1" name="Google Shape;211;g2aa4e88975d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825" y="1000025"/>
            <a:ext cx="7241675" cy="40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a4e88975d_1_21"/>
          <p:cNvSpPr txBox="1">
            <a:spLocks noGrp="1"/>
          </p:cNvSpPr>
          <p:nvPr>
            <p:ph type="title"/>
          </p:nvPr>
        </p:nvSpPr>
        <p:spPr>
          <a:xfrm>
            <a:off x="720000" y="26491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>
                <a:solidFill>
                  <a:schemeClr val="lt1"/>
                </a:solidFill>
              </a:rPr>
              <a:t>Use Case Diagram </a:t>
            </a:r>
            <a:r>
              <a:rPr lang="en-US"/>
              <a:t>(Admin)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7" name="Google Shape;217;g2aa4e88975d_1_21"/>
          <p:cNvCxnSpPr/>
          <p:nvPr/>
        </p:nvCxnSpPr>
        <p:spPr>
          <a:xfrm>
            <a:off x="4146972" y="918834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8" name="Google Shape;218;g2aa4e88975d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263" y="1000025"/>
            <a:ext cx="6552324" cy="400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a4e88975d_1_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FYP-1 Progress</a:t>
            </a:r>
            <a:endParaRPr/>
          </a:p>
        </p:txBody>
      </p:sp>
      <p:sp>
        <p:nvSpPr>
          <p:cNvPr id="224" name="Google Shape;224;g2aa4e88975d_1_34"/>
          <p:cNvSpPr txBox="1"/>
          <p:nvPr/>
        </p:nvSpPr>
        <p:spPr>
          <a:xfrm>
            <a:off x="720000" y="1617450"/>
            <a:ext cx="3989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-UI Implementation.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-User Authentication.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-Vehicle Listing.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-Buyer/Seller CRUD operations.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-DB Design.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-Backend Implementation.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-API Development.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-Negotiation Chatbot Implementation.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a4e88975d_1_4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Dialogflow Webhook</a:t>
            </a:r>
            <a:endParaRPr/>
          </a:p>
        </p:txBody>
      </p:sp>
      <p:sp>
        <p:nvSpPr>
          <p:cNvPr id="230" name="Google Shape;230;g2aa4e88975d_1_43"/>
          <p:cNvSpPr txBox="1"/>
          <p:nvPr/>
        </p:nvSpPr>
        <p:spPr>
          <a:xfrm>
            <a:off x="1612625" y="1643625"/>
            <a:ext cx="57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07" y="1505406"/>
            <a:ext cx="5022135" cy="3012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a4e88975d_1_4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API Calls At Client Side</a:t>
            </a:r>
            <a:endParaRPr/>
          </a:p>
        </p:txBody>
      </p:sp>
      <p:sp>
        <p:nvSpPr>
          <p:cNvPr id="237" name="Google Shape;237;g2aa4e88975d_1_49"/>
          <p:cNvSpPr txBox="1"/>
          <p:nvPr/>
        </p:nvSpPr>
        <p:spPr>
          <a:xfrm>
            <a:off x="1612625" y="1643625"/>
            <a:ext cx="57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38" name="Google Shape;238;g2aa4e88975d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550" y="1319050"/>
            <a:ext cx="5927002" cy="34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a4e88975d_1_5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Glance At Controller API </a:t>
            </a:r>
            <a:endParaRPr/>
          </a:p>
        </p:txBody>
      </p:sp>
      <p:sp>
        <p:nvSpPr>
          <p:cNvPr id="244" name="Google Shape;244;g2aa4e88975d_1_57"/>
          <p:cNvSpPr txBox="1"/>
          <p:nvPr/>
        </p:nvSpPr>
        <p:spPr>
          <a:xfrm>
            <a:off x="1612625" y="1643625"/>
            <a:ext cx="57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5" name="Google Shape;245;g2aa4e88975d_1_57"/>
          <p:cNvSpPr txBox="1"/>
          <p:nvPr/>
        </p:nvSpPr>
        <p:spPr>
          <a:xfrm>
            <a:off x="2689150" y="1749950"/>
            <a:ext cx="64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46" name="Google Shape;246;g2aa4e88975d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775" y="1465225"/>
            <a:ext cx="5856451" cy="31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a4e88975d_1_6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Interface of Web App </a:t>
            </a:r>
            <a:endParaRPr/>
          </a:p>
        </p:txBody>
      </p:sp>
      <p:sp>
        <p:nvSpPr>
          <p:cNvPr id="252" name="Google Shape;252;g2aa4e88975d_1_65"/>
          <p:cNvSpPr txBox="1"/>
          <p:nvPr/>
        </p:nvSpPr>
        <p:spPr>
          <a:xfrm>
            <a:off x="1612625" y="1643625"/>
            <a:ext cx="57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3" name="Google Shape;253;g2aa4e88975d_1_65"/>
          <p:cNvSpPr txBox="1"/>
          <p:nvPr/>
        </p:nvSpPr>
        <p:spPr>
          <a:xfrm>
            <a:off x="2689150" y="1749950"/>
            <a:ext cx="64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54" name="Google Shape;254;g2aa4e88975d_1_65"/>
          <p:cNvPicPr preferRelativeResize="0"/>
          <p:nvPr/>
        </p:nvPicPr>
        <p:blipFill rotWithShape="1">
          <a:blip r:embed="rId3">
            <a:alphaModFix/>
          </a:blip>
          <a:srcRect r="-7688"/>
          <a:stretch/>
        </p:blipFill>
        <p:spPr>
          <a:xfrm>
            <a:off x="0" y="1643625"/>
            <a:ext cx="5128678" cy="26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aa4e88975d_1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185" y="1643625"/>
            <a:ext cx="3740765" cy="268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4059198" y="41590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2415988" y="1191490"/>
            <a:ext cx="417021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Project </a:t>
            </a:r>
            <a:r>
              <a:rPr lang="en-US" sz="1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Supervisor</a:t>
            </a: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Mr.Ubaid Aftab Chawala</a:t>
            </a:r>
            <a:endParaRPr sz="1400" b="1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6207" y="1788240"/>
            <a:ext cx="1808018" cy="1811645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7426" y="1746730"/>
            <a:ext cx="1951318" cy="1904702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817" y="1788240"/>
            <a:ext cx="1891146" cy="1821683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18" name="Google Shape;118;p2"/>
          <p:cNvSpPr txBox="1"/>
          <p:nvPr/>
        </p:nvSpPr>
        <p:spPr>
          <a:xfrm>
            <a:off x="574962" y="3987648"/>
            <a:ext cx="19188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Ishaqullah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Siddiqui</a:t>
            </a:r>
            <a:endParaRPr sz="1400" b="1" i="0" u="none" strike="noStrike" cap="none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3573657" y="3987648"/>
            <a:ext cx="19188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Muhib Ahmed</a:t>
            </a:r>
            <a:endParaRPr sz="1400" b="1" i="0" u="none" strike="noStrike" cap="none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6530788" y="3987647"/>
            <a:ext cx="19188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Sarim Latif Khan</a:t>
            </a:r>
            <a:endParaRPr sz="1400" b="1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a4e88975d_1_7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Negotiation Chatbox </a:t>
            </a:r>
            <a:endParaRPr/>
          </a:p>
        </p:txBody>
      </p:sp>
      <p:sp>
        <p:nvSpPr>
          <p:cNvPr id="261" name="Google Shape;261;g2aa4e88975d_1_74"/>
          <p:cNvSpPr txBox="1"/>
          <p:nvPr/>
        </p:nvSpPr>
        <p:spPr>
          <a:xfrm>
            <a:off x="1612625" y="1643625"/>
            <a:ext cx="57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2" name="Google Shape;262;g2aa4e88975d_1_74"/>
          <p:cNvSpPr txBox="1"/>
          <p:nvPr/>
        </p:nvSpPr>
        <p:spPr>
          <a:xfrm>
            <a:off x="2689150" y="1749950"/>
            <a:ext cx="64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63" name="Google Shape;263;g2aa4e88975d_1_74"/>
          <p:cNvPicPr preferRelativeResize="0"/>
          <p:nvPr/>
        </p:nvPicPr>
        <p:blipFill rotWithShape="1">
          <a:blip r:embed="rId3">
            <a:alphaModFix/>
          </a:blip>
          <a:srcRect b="9543"/>
          <a:stretch/>
        </p:blipFill>
        <p:spPr>
          <a:xfrm>
            <a:off x="1940550" y="1430975"/>
            <a:ext cx="5449176" cy="28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a4e88975d_1_8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Web App Simulation  </a:t>
            </a:r>
            <a:endParaRPr/>
          </a:p>
        </p:txBody>
      </p:sp>
      <p:sp>
        <p:nvSpPr>
          <p:cNvPr id="269" name="Google Shape;269;g2aa4e88975d_1_83"/>
          <p:cNvSpPr txBox="1"/>
          <p:nvPr/>
        </p:nvSpPr>
        <p:spPr>
          <a:xfrm>
            <a:off x="1506300" y="1577150"/>
            <a:ext cx="577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70" name="Google Shape;270;g2aa4e88975d_1_83"/>
          <p:cNvSpPr txBox="1"/>
          <p:nvPr/>
        </p:nvSpPr>
        <p:spPr>
          <a:xfrm>
            <a:off x="1506300" y="2095525"/>
            <a:ext cx="64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" name="My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contrast="20000"/>
          </a:blip>
          <a:stretch>
            <a:fillRect/>
          </a:stretch>
        </p:blipFill>
        <p:spPr>
          <a:xfrm>
            <a:off x="1375063" y="1198419"/>
            <a:ext cx="6393873" cy="3596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8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"/>
          <p:cNvSpPr txBox="1">
            <a:spLocks noGrp="1"/>
          </p:cNvSpPr>
          <p:nvPr>
            <p:ph type="title"/>
          </p:nvPr>
        </p:nvSpPr>
        <p:spPr>
          <a:xfrm>
            <a:off x="553746" y="31340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>
                <a:solidFill>
                  <a:schemeClr val="lt1"/>
                </a:solidFill>
              </a:rPr>
              <a:t>TIMELINE</a:t>
            </a:r>
            <a:endParaRPr b="1">
              <a:solidFill>
                <a:schemeClr val="lt1"/>
              </a:solidFill>
            </a:endParaRPr>
          </a:p>
        </p:txBody>
      </p:sp>
      <p:graphicFrame>
        <p:nvGraphicFramePr>
          <p:cNvPr id="276" name="Google Shape;276;p14"/>
          <p:cNvGraphicFramePr/>
          <p:nvPr/>
        </p:nvGraphicFramePr>
        <p:xfrm>
          <a:off x="1406237" y="1287894"/>
          <a:ext cx="5999000" cy="3671985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F2F2F2"/>
                    </a:gs>
                    <a:gs pos="35000">
                      <a:srgbClr val="F5F5F5"/>
                    </a:gs>
                    <a:gs pos="100000">
                      <a:srgbClr val="FBFBFB"/>
                    </a:gs>
                  </a:gsLst>
                  <a:lin ang="16200000" scaled="0"/>
                </a:gradFill>
                <a:tableStyleId>{3C0BA801-82AB-42C3-B63B-D70211C262FB}</a:tableStyleId>
              </a:tblPr>
              <a:tblGrid>
                <a:gridCol w="299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ELAPSED TIME IN MONTHS</a:t>
                      </a:r>
                      <a:endParaRPr sz="1400" u="none" strike="noStrike" cap="none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MILESTONES</a:t>
                      </a:r>
                      <a:endParaRPr sz="1400" u="none" strike="noStrike" cap="none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FYP-</a:t>
                      </a:r>
                      <a:r>
                        <a:rPr lang="en-US" b="1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Month-1 </a:t>
                      </a: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January</a:t>
                      </a:r>
                      <a:endParaRPr sz="1200" u="none" strike="noStrike" cap="none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en-US" sz="1200" u="none" strike="noStrike" cap="none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</a:t>
                      </a: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earch and Filters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Mechanic Portal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Admin Portal</a:t>
                      </a:r>
                      <a:r>
                        <a:rPr lang="en-US" sz="1200" u="none" strike="noStrike" cap="none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endParaRPr/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Month-2 </a:t>
                      </a: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February</a:t>
                      </a:r>
                      <a:endParaRPr sz="1200" u="none" strike="noStrike" cap="none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Vehicle Comparison Module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Customer Support Module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ven Pro"/>
                        <a:buChar char="-"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User Review Module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Month-3 </a:t>
                      </a: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March</a:t>
                      </a:r>
                      <a:endParaRPr sz="1200" u="none" strike="noStrike" cap="none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AI Driven</a:t>
                      </a:r>
                      <a:endParaRPr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Video Calling Feature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ven Pro"/>
                        <a:buChar char="-"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Realtime Chatting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Month-4 April</a:t>
                      </a:r>
                      <a:endParaRPr sz="1400" u="none" strike="noStrike" cap="none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Integration and Testing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ven Pro"/>
                        <a:buChar char="-"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User Manual</a:t>
                      </a:r>
                      <a:endParaRPr sz="12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ven Pro"/>
                        <a:buChar char="-"/>
                      </a:pPr>
                      <a:r>
                        <a:rPr lang="en-US" sz="12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 Final Report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77" name="Google Shape;277;p14"/>
          <p:cNvCxnSpPr/>
          <p:nvPr/>
        </p:nvCxnSpPr>
        <p:spPr>
          <a:xfrm>
            <a:off x="4080020" y="995035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"/>
          <p:cNvSpPr/>
          <p:nvPr/>
        </p:nvSpPr>
        <p:spPr>
          <a:xfrm>
            <a:off x="2916252" y="1475269"/>
            <a:ext cx="3311496" cy="2615233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3" name="Google Shape;283;p16"/>
          <p:cNvSpPr txBox="1"/>
          <p:nvPr/>
        </p:nvSpPr>
        <p:spPr>
          <a:xfrm>
            <a:off x="3665341" y="2198110"/>
            <a:ext cx="198323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THANKS!</a:t>
            </a:r>
            <a:endParaRPr sz="1400" b="1" i="0" u="none" strike="noStrike" cap="non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7667" t="-149" r="17661"/>
          <a:stretch/>
        </p:blipFill>
        <p:spPr>
          <a:xfrm>
            <a:off x="5381400" y="627150"/>
            <a:ext cx="3762601" cy="38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5143425" y="4292550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>
            <a:spLocks noGrp="1"/>
          </p:cNvSpPr>
          <p:nvPr>
            <p:ph type="title"/>
          </p:nvPr>
        </p:nvSpPr>
        <p:spPr>
          <a:xfrm>
            <a:off x="452438" y="388038"/>
            <a:ext cx="40626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 b="1">
                <a:solidFill>
                  <a:schemeClr val="lt1"/>
                </a:solidFill>
              </a:rPr>
              <a:t>PROJECT</a:t>
            </a:r>
            <a:r>
              <a:rPr lang="en-US" sz="3600"/>
              <a:t> MOTIVATION</a:t>
            </a:r>
            <a:endParaRPr sz="3600" b="1">
              <a:solidFill>
                <a:schemeClr val="lt1"/>
              </a:solidFill>
            </a:endParaRPr>
          </a:p>
        </p:txBody>
      </p:sp>
      <p:sp>
        <p:nvSpPr>
          <p:cNvPr id="128" name="Google Shape;128;p3"/>
          <p:cNvSpPr/>
          <p:nvPr/>
        </p:nvSpPr>
        <p:spPr>
          <a:xfrm flipH="1">
            <a:off x="3924225" y="1045488"/>
            <a:ext cx="858375" cy="7580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ssistant"/>
              </a:rPr>
              <a:t>“</a:t>
            </a:r>
          </a:p>
        </p:txBody>
      </p:sp>
      <p:sp>
        <p:nvSpPr>
          <p:cNvPr id="129" name="Google Shape;129;p3"/>
          <p:cNvSpPr/>
          <p:nvPr/>
        </p:nvSpPr>
        <p:spPr>
          <a:xfrm>
            <a:off x="452438" y="1832994"/>
            <a:ext cx="457200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Complex Car Transactions: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Choosing the right vehicle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Negotiating prices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Assessing vehicle history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Information Overload: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Abundance of online car information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Difficulty in making informed decisions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Trust Concerns: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Doubts about trustworthiness of buyers and sellers</a:t>
            </a:r>
            <a:endParaRPr/>
          </a:p>
        </p:txBody>
      </p:sp>
      <p:cxnSp>
        <p:nvCxnSpPr>
          <p:cNvPr id="130" name="Google Shape;130;p3"/>
          <p:cNvCxnSpPr/>
          <p:nvPr/>
        </p:nvCxnSpPr>
        <p:spPr>
          <a:xfrm>
            <a:off x="607135" y="1702938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720000" y="27943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600" b="1">
                <a:solidFill>
                  <a:schemeClr val="lt1"/>
                </a:solidFill>
              </a:rPr>
              <a:t>PROJECT </a:t>
            </a:r>
            <a:r>
              <a:rPr lang="en-US" sz="3600"/>
              <a:t>IDEA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754644" y="1538397"/>
            <a:ext cx="370922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Simplified Decision-Making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Intuitive interface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Streamlines car transactions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Simplifies choices for users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Data Intelligence: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Aggregates and analyzes data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Provides accurate information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Includes vehicle history reports and market trends</a:t>
            </a:r>
            <a:endParaRPr sz="1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Negotiation Assistance: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Chatbot support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Offers insights and suggestions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Helps with fair and beneficial deals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463864" y="1538397"/>
            <a:ext cx="4108817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Trust &amp; Transparency: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User-generated reviews and ratings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Enhances trust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Real-time messaging for transparent communication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Personalized Recommendations: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AI recommendation engine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Suggests vehicles based on user preferences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- Streamlines the search process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ambay"/>
                <a:ea typeface="Cambay"/>
                <a:cs typeface="Cambay"/>
                <a:sym typeface="Cambay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Cambay"/>
                <a:ea typeface="Cambay"/>
                <a:cs typeface="Cambay"/>
                <a:sym typeface="Cambay"/>
              </a:rPr>
            </a:br>
            <a:endParaRPr sz="1200" b="0" i="0" u="none" strike="noStrike" cap="none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720000" y="1230620"/>
            <a:ext cx="70658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"Introducing AutoConnect: Transforming the Way You Buy and Sell Vehicles"</a:t>
            </a:r>
            <a:endParaRPr/>
          </a:p>
        </p:txBody>
      </p:sp>
      <p:cxnSp>
        <p:nvCxnSpPr>
          <p:cNvPr id="139" name="Google Shape;139;p4"/>
          <p:cNvCxnSpPr/>
          <p:nvPr/>
        </p:nvCxnSpPr>
        <p:spPr>
          <a:xfrm>
            <a:off x="831272" y="1009871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720000" y="3033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>
                <a:solidFill>
                  <a:schemeClr val="lt1"/>
                </a:solidFill>
              </a:rPr>
              <a:t>COMPARITVE </a:t>
            </a:r>
            <a:r>
              <a:rPr lang="en-US">
                <a:solidFill>
                  <a:schemeClr val="dk1"/>
                </a:solidFill>
              </a:rPr>
              <a:t>ANALYSIS</a:t>
            </a:r>
            <a:endParaRPr b="1">
              <a:solidFill>
                <a:schemeClr val="lt1"/>
              </a:solidFill>
            </a:endParaRPr>
          </a:p>
        </p:txBody>
      </p:sp>
      <p:graphicFrame>
        <p:nvGraphicFramePr>
          <p:cNvPr id="145" name="Google Shape;145;p6"/>
          <p:cNvGraphicFramePr/>
          <p:nvPr/>
        </p:nvGraphicFramePr>
        <p:xfrm>
          <a:off x="789305" y="1258652"/>
          <a:ext cx="7565400" cy="3291342"/>
        </p:xfrm>
        <a:graphic>
          <a:graphicData uri="http://schemas.openxmlformats.org/drawingml/2006/table">
            <a:tbl>
              <a:tblPr>
                <a:noFill/>
                <a:tableStyleId>{8F14EB28-048A-4880-9005-CFD271365437}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7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Features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PakWheels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CarFirst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Gaari.pk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AutoConnect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Vehicle Listings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Selling/Buying Cars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Vehicle Comparison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✕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AI Driven Recommendations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✕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✕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User Reviews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Customer Support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Advanced Search Filters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Live Video Calling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✕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✕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✕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Smart Negotiation chatbot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✕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✕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✕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B050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✓</a:t>
                      </a:r>
                      <a:endParaRPr sz="1200" b="1" u="none" strike="noStrike" cap="none">
                        <a:solidFill>
                          <a:srgbClr val="00B050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46" name="Google Shape;146;p6"/>
          <p:cNvCxnSpPr/>
          <p:nvPr/>
        </p:nvCxnSpPr>
        <p:spPr>
          <a:xfrm>
            <a:off x="4225636" y="949701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>
            <a:spLocks noGrp="1"/>
          </p:cNvSpPr>
          <p:nvPr>
            <p:ph type="title"/>
          </p:nvPr>
        </p:nvSpPr>
        <p:spPr>
          <a:xfrm>
            <a:off x="714674" y="1817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>
                <a:solidFill>
                  <a:schemeClr val="lt1"/>
                </a:solidFill>
              </a:rPr>
              <a:t>BENIFITS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714674" y="984420"/>
            <a:ext cx="7577821" cy="324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1. Streamlined Car Transactions: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"Say goodbye to the hassle! Our app simplifies car buying and selling, making it as easy as a few clicks."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2. Negotiation Assistance: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"Negotiate like a pro! Our chatbot helps you get the best deal, putting you in the driver's seat."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3. Real-Time Video Calls: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"See it, believe it! Conduct video calls with the seller, buyer, and even a mechanic for complete transparency."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4. Tailored Recommendations: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"Find your dream ride! Our AI learns your preferences and recommends cars that match your style."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5. Extensive Search and Filters: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"Your perfect match is waiting! Use powerful search and filtering options to find the ideal vehicle."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-US" sz="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US" sz="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-US" sz="5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 sz="5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53" name="Google Shape;153;p9"/>
          <p:cNvCxnSpPr/>
          <p:nvPr/>
        </p:nvCxnSpPr>
        <p:spPr>
          <a:xfrm>
            <a:off x="4202390" y="828779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/>
          <p:nvPr/>
        </p:nvSpPr>
        <p:spPr>
          <a:xfrm>
            <a:off x="1007971" y="1232972"/>
            <a:ext cx="7228556" cy="283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6. User Reviews and Ratings: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"Trust the community! Read user reviews and ratings to make informed decisions."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7. Instant Messaging and Notifications: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"Stay connected! Our real-time messaging and notifications keep you updated on your car journey."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8. Outstanding Customer Support: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"We've got your back! Enjoy excellent customer support with our live chat and assistance tools."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9. Revolutionize Negotiations: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"Empower yourself! We're changing the game with AI-powered negotiations."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b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-US" sz="14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10. Modern, Intuitive UI: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 "Beauty and brains! Our app combines stunning design with effortless usability."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 flipH="1">
            <a:off x="3924225" y="1045488"/>
            <a:ext cx="858375" cy="7580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Assistant"/>
              </a:rPr>
              <a:t>“</a:t>
            </a:r>
          </a:p>
        </p:txBody>
      </p:sp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539891" y="668148"/>
            <a:ext cx="4086900" cy="90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>
                <a:solidFill>
                  <a:schemeClr val="lt1"/>
                </a:solidFill>
              </a:rPr>
              <a:t>KEY</a:t>
            </a:r>
            <a:r>
              <a:rPr lang="en-US"/>
              <a:t> FEATURES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65" name="Google Shape;165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784" r="21182"/>
          <a:stretch/>
        </p:blipFill>
        <p:spPr>
          <a:xfrm>
            <a:off x="5991942" y="668148"/>
            <a:ext cx="3152058" cy="383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5669112" y="4251388"/>
            <a:ext cx="441900" cy="441900"/>
          </a:xfrm>
          <a:prstGeom prst="diamond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8"/>
          <p:cNvCxnSpPr/>
          <p:nvPr/>
        </p:nvCxnSpPr>
        <p:spPr>
          <a:xfrm>
            <a:off x="648699" y="1424525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8"/>
          <p:cNvSpPr/>
          <p:nvPr/>
        </p:nvSpPr>
        <p:spPr>
          <a:xfrm>
            <a:off x="-40405" y="1943064"/>
            <a:ext cx="615141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1. Smart Negotiation Bot: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Say goodbye to haggling. Our bot ensures fair deals.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2. Live Video Calling: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Expert-guided vehicle inspections in real-time.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3. Comprehensive Listings: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 wide variety of vehicles for every preference.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4. Personalized User Accounts: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Tailor your journey.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5. Diverse Portals:</a:t>
            </a:r>
            <a:r>
              <a:rPr lang="en-US"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Connecting users, mechanics, and enthusiasts.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6. Effortless Vehicle Comparison:</a:t>
            </a:r>
            <a:r>
              <a:rPr lang="en-US"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Make informed decisions effortlessly.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7. Advanced Search and Filters: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Find the exact vehicle you desire.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8. Empowering User Reviews: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Contribute to an informed community.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</a:t>
            </a: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9. Real-time Communication:</a:t>
            </a:r>
            <a:r>
              <a:rPr lang="en-US"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Swift and effective interactions.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10. Insightful Vehicle History:</a:t>
            </a:r>
            <a:r>
              <a:rPr lang="en-US" sz="1200" b="1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Access to comprehensive and verified vehicle history.</a:t>
            </a:r>
            <a:endParaRPr sz="1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11. Expert Customer Support: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Instant resolution for a smooth experience.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12. AI-Driven Recommendations</a:t>
            </a:r>
            <a:r>
              <a:rPr lang="en-US" sz="12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Your personalized vehicle suggestions.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>
                <a:solidFill>
                  <a:schemeClr val="lt1"/>
                </a:solidFill>
              </a:rPr>
              <a:t>TECH</a:t>
            </a:r>
            <a:r>
              <a:rPr lang="en-US"/>
              <a:t> STACK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720000" y="1928904"/>
            <a:ext cx="1805973" cy="209005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3337751" y="1956658"/>
            <a:ext cx="1816140" cy="206230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6" name="Google Shape;176;p12"/>
          <p:cNvSpPr/>
          <p:nvPr/>
        </p:nvSpPr>
        <p:spPr>
          <a:xfrm>
            <a:off x="6124460" y="1956658"/>
            <a:ext cx="1805973" cy="209005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7" name="Google Shape;177;p12"/>
          <p:cNvSpPr/>
          <p:nvPr/>
        </p:nvSpPr>
        <p:spPr>
          <a:xfrm>
            <a:off x="875500" y="1642182"/>
            <a:ext cx="1494971" cy="389598"/>
          </a:xfrm>
          <a:prstGeom prst="ellipse">
            <a:avLst/>
          </a:prstGeom>
          <a:solidFill>
            <a:srgbClr val="D90E0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Front End</a:t>
            </a:r>
            <a:endParaRPr sz="1400" b="1" i="0" u="none" strike="noStrike" cap="none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8" name="Google Shape;178;p12"/>
          <p:cNvSpPr/>
          <p:nvPr/>
        </p:nvSpPr>
        <p:spPr>
          <a:xfrm>
            <a:off x="6279960" y="1669936"/>
            <a:ext cx="1494971" cy="389598"/>
          </a:xfrm>
          <a:prstGeom prst="ellipse">
            <a:avLst/>
          </a:prstGeom>
          <a:solidFill>
            <a:srgbClr val="D90E0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Chat bot</a:t>
            </a:r>
            <a:endParaRPr sz="1400" b="1" i="0" u="none" strike="noStrike" cap="none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9" name="Google Shape;179;p12"/>
          <p:cNvSpPr/>
          <p:nvPr/>
        </p:nvSpPr>
        <p:spPr>
          <a:xfrm>
            <a:off x="3506707" y="1642182"/>
            <a:ext cx="1494971" cy="389598"/>
          </a:xfrm>
          <a:prstGeom prst="ellipse">
            <a:avLst/>
          </a:prstGeom>
          <a:solidFill>
            <a:srgbClr val="D90E0E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Back End</a:t>
            </a:r>
            <a:endParaRPr sz="1400" b="1" i="0" u="none" strike="noStrike" cap="none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0" name="Google Shape;180;p12"/>
          <p:cNvSpPr txBox="1"/>
          <p:nvPr/>
        </p:nvSpPr>
        <p:spPr>
          <a:xfrm>
            <a:off x="891500" y="2678448"/>
            <a:ext cx="147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-React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-MUI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-React Router</a:t>
            </a:r>
            <a:endParaRPr sz="1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3368522" y="2646685"/>
            <a:ext cx="1913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-.NET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-Entity Framework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-Postgresql (DB)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-Node JS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2" name="Google Shape;182;p12"/>
          <p:cNvSpPr txBox="1"/>
          <p:nvPr/>
        </p:nvSpPr>
        <p:spPr>
          <a:xfrm>
            <a:off x="6140461" y="2589185"/>
            <a:ext cx="177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-Dialogue Flow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-Dialogue Flow by Google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-Back-End Server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 -Node JS for Web hooks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83" name="Google Shape;183;p12"/>
          <p:cNvCxnSpPr/>
          <p:nvPr/>
        </p:nvCxnSpPr>
        <p:spPr>
          <a:xfrm>
            <a:off x="875500" y="1251344"/>
            <a:ext cx="54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ury Cars Brand MK Campaign by Slidesgo">
  <a:themeElements>
    <a:clrScheme name="Simple Light">
      <a:dk1>
        <a:srgbClr val="000000"/>
      </a:dk1>
      <a:lt1>
        <a:srgbClr val="BD0D0D"/>
      </a:lt1>
      <a:dk2>
        <a:srgbClr val="F7F7F7"/>
      </a:dk2>
      <a:lt2>
        <a:srgbClr val="F1F1F1"/>
      </a:lt2>
      <a:accent1>
        <a:srgbClr val="E4E4E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662</Words>
  <Application>Microsoft Office PowerPoint</Application>
  <PresentationFormat>On-screen Show (16:9)</PresentationFormat>
  <Paragraphs>189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Cambay</vt:lpstr>
      <vt:lpstr>Montserrat</vt:lpstr>
      <vt:lpstr>Maven Pro</vt:lpstr>
      <vt:lpstr>Alata</vt:lpstr>
      <vt:lpstr>Assistant</vt:lpstr>
      <vt:lpstr>Arial</vt:lpstr>
      <vt:lpstr>Luxury Cars Brand MK Campaign by Slidesgo</vt:lpstr>
      <vt:lpstr>AutoConnect</vt:lpstr>
      <vt:lpstr>PowerPoint Presentation</vt:lpstr>
      <vt:lpstr>PROJECT MOTIVATION</vt:lpstr>
      <vt:lpstr>PROJECT IDEA</vt:lpstr>
      <vt:lpstr>COMPARITVE ANALYSIS</vt:lpstr>
      <vt:lpstr>BENIFITS</vt:lpstr>
      <vt:lpstr>PowerPoint Presentation</vt:lpstr>
      <vt:lpstr>KEY FEATURES</vt:lpstr>
      <vt:lpstr>TECH STACK</vt:lpstr>
      <vt:lpstr>SYSTEM DIAGRAM</vt:lpstr>
      <vt:lpstr>ERD</vt:lpstr>
      <vt:lpstr>Use Case Diagram (User)</vt:lpstr>
      <vt:lpstr>Use Case Diagram (Mechanic)</vt:lpstr>
      <vt:lpstr>Use Case Diagram (Admin)</vt:lpstr>
      <vt:lpstr>FYP-1 Progress</vt:lpstr>
      <vt:lpstr>Dialogflow Webhook</vt:lpstr>
      <vt:lpstr>API Calls At Client Side</vt:lpstr>
      <vt:lpstr>Glance At Controller API </vt:lpstr>
      <vt:lpstr>Interface of Web App </vt:lpstr>
      <vt:lpstr>Negotiation Chatbox </vt:lpstr>
      <vt:lpstr>Web App Simulation  </vt:lpstr>
      <vt:lpstr>TIMELINE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AutoConnect</dc:title>
  <dc:creator>Imran Ahmad</dc:creator>
  <cp:lastModifiedBy>HP</cp:lastModifiedBy>
  <cp:revision>3</cp:revision>
  <dcterms:modified xsi:type="dcterms:W3CDTF">2023-12-27T23:15:17Z</dcterms:modified>
</cp:coreProperties>
</file>